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8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A617F5A-4BAE-4864-98C4-4F2CA691004E}"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2096523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A617F5A-4BAE-4864-98C4-4F2CA691004E}"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3384872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A617F5A-4BAE-4864-98C4-4F2CA691004E}"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2938592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A617F5A-4BAE-4864-98C4-4F2CA691004E}"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3288504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617F5A-4BAE-4864-98C4-4F2CA691004E}"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2055511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A617F5A-4BAE-4864-98C4-4F2CA691004E}" type="datetimeFigureOut">
              <a:rPr lang="en-GB" smtClean="0"/>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173227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A617F5A-4BAE-4864-98C4-4F2CA691004E}" type="datetimeFigureOut">
              <a:rPr lang="en-GB" smtClean="0"/>
              <a:t>14/05/2019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573876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A617F5A-4BAE-4864-98C4-4F2CA691004E}" type="datetimeFigureOut">
              <a:rPr lang="en-GB" smtClean="0"/>
              <a:t>14/05/2019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1656419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617F5A-4BAE-4864-98C4-4F2CA691004E}" type="datetimeFigureOut">
              <a:rPr lang="en-GB" smtClean="0"/>
              <a:t>14/05/2019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683257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617F5A-4BAE-4864-98C4-4F2CA691004E}" type="datetimeFigureOut">
              <a:rPr lang="en-GB" smtClean="0"/>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1021336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617F5A-4BAE-4864-98C4-4F2CA691004E}" type="datetimeFigureOut">
              <a:rPr lang="en-GB" smtClean="0"/>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255333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617F5A-4BAE-4864-98C4-4F2CA691004E}" type="datetimeFigureOut">
              <a:rPr lang="en-GB" smtClean="0"/>
              <a:t>14/05/2019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BC76F7-6AB4-4E16-A330-4F5CCEE4B013}" type="slidenum">
              <a:rPr lang="en-GB" smtClean="0"/>
              <a:t>‹#›</a:t>
            </a:fld>
            <a:endParaRPr lang="en-GB"/>
          </a:p>
        </p:txBody>
      </p:sp>
    </p:spTree>
    <p:extLst>
      <p:ext uri="{BB962C8B-B14F-4D97-AF65-F5344CB8AC3E}">
        <p14:creationId xmlns:p14="http://schemas.microsoft.com/office/powerpoint/2010/main" val="3819464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16832"/>
            <a:ext cx="7772400" cy="1470025"/>
          </a:xfrm>
        </p:spPr>
        <p:txBody>
          <a:bodyPr/>
          <a:lstStyle/>
          <a:p>
            <a:r>
              <a:rPr lang="en-GB" dirty="0" smtClean="0">
                <a:solidFill>
                  <a:schemeClr val="tx2">
                    <a:lumMod val="50000"/>
                  </a:schemeClr>
                </a:solidFill>
              </a:rPr>
              <a:t>Title</a:t>
            </a:r>
            <a:endParaRPr lang="en-GB" dirty="0">
              <a:solidFill>
                <a:schemeClr val="tx2">
                  <a:lumMod val="50000"/>
                </a:schemeClr>
              </a:solidFill>
            </a:endParaRPr>
          </a:p>
        </p:txBody>
      </p:sp>
      <p:sp>
        <p:nvSpPr>
          <p:cNvPr id="3" name="Subtitle 2"/>
          <p:cNvSpPr>
            <a:spLocks noGrp="1"/>
          </p:cNvSpPr>
          <p:nvPr>
            <p:ph type="subTitle" idx="1"/>
          </p:nvPr>
        </p:nvSpPr>
        <p:spPr>
          <a:xfrm>
            <a:off x="1371600" y="3431431"/>
            <a:ext cx="6400800" cy="1752600"/>
          </a:xfrm>
        </p:spPr>
        <p:txBody>
          <a:bodyPr/>
          <a:lstStyle/>
          <a:p>
            <a:endParaRPr lang="en-GB" dirty="0"/>
          </a:p>
        </p:txBody>
      </p:sp>
      <p:sp>
        <p:nvSpPr>
          <p:cNvPr id="9" name="TextBox 8"/>
          <p:cNvSpPr txBox="1"/>
          <p:nvPr/>
        </p:nvSpPr>
        <p:spPr>
          <a:xfrm>
            <a:off x="268772" y="6309320"/>
            <a:ext cx="8623708" cy="584775"/>
          </a:xfrm>
          <a:prstGeom prst="rect">
            <a:avLst/>
          </a:prstGeom>
          <a:noFill/>
        </p:spPr>
        <p:txBody>
          <a:bodyPr wrap="square" rtlCol="0">
            <a:spAutoFit/>
          </a:bodyPr>
          <a:lstStyle/>
          <a:p>
            <a:pPr algn="ctr"/>
            <a:r>
              <a:rPr lang="en-GB" sz="800" dirty="0">
                <a:solidFill>
                  <a:schemeClr val="tx1">
                    <a:lumMod val="50000"/>
                    <a:lumOff val="50000"/>
                  </a:schemeClr>
                </a:solidFill>
                <a:latin typeface="Arial" panose="020B0604020202020204" pitchFamily="34" charset="0"/>
                <a:cs typeface="Arial" panose="020B0604020202020204" pitchFamily="34" charset="0"/>
              </a:rPr>
              <a:t>Clinical research in Southampton is a partnership between University Hospital Southampton NHS Foundation Trust and the University of Southampton, combining clinical and scientific excellence. All of our work is enabled by funding from the National Institute for Health Research (NIHR) either directly or indirectly. This includes support from our NIHR Biomedical Research Centre,  NIHR Clinical Research Facility, NIHR/CRUK Experimental Cancer Medicine Centre, </a:t>
            </a:r>
            <a:r>
              <a:rPr lang="en-GB" sz="800" dirty="0" err="1">
                <a:solidFill>
                  <a:schemeClr val="tx1">
                    <a:lumMod val="50000"/>
                    <a:lumOff val="50000"/>
                  </a:schemeClr>
                </a:solidFill>
                <a:latin typeface="Arial" panose="020B0604020202020204" pitchFamily="34" charset="0"/>
                <a:cs typeface="Arial" panose="020B0604020202020204" pitchFamily="34" charset="0"/>
              </a:rPr>
              <a:t>UoS</a:t>
            </a:r>
            <a:r>
              <a:rPr lang="en-GB" sz="800" dirty="0">
                <a:solidFill>
                  <a:schemeClr val="tx1">
                    <a:lumMod val="50000"/>
                    <a:lumOff val="50000"/>
                  </a:schemeClr>
                </a:solidFill>
                <a:latin typeface="Arial" panose="020B0604020202020204" pitchFamily="34" charset="0"/>
                <a:cs typeface="Arial" panose="020B0604020202020204" pitchFamily="34" charset="0"/>
              </a:rPr>
              <a:t> Clinical Trials Unit, </a:t>
            </a:r>
            <a:r>
              <a:rPr lang="en-GB" sz="800" dirty="0" smtClean="0">
                <a:solidFill>
                  <a:schemeClr val="tx1">
                    <a:lumMod val="50000"/>
                    <a:lumOff val="50000"/>
                  </a:schemeClr>
                </a:solidFill>
                <a:latin typeface="Arial" panose="020B0604020202020204" pitchFamily="34" charset="0"/>
                <a:cs typeface="Arial" panose="020B0604020202020204" pitchFamily="34" charset="0"/>
              </a:rPr>
              <a:t/>
            </a:r>
            <a:br>
              <a:rPr lang="en-GB" sz="800" dirty="0" smtClean="0">
                <a:solidFill>
                  <a:schemeClr val="tx1">
                    <a:lumMod val="50000"/>
                    <a:lumOff val="50000"/>
                  </a:schemeClr>
                </a:solidFill>
                <a:latin typeface="Arial" panose="020B0604020202020204" pitchFamily="34" charset="0"/>
                <a:cs typeface="Arial" panose="020B0604020202020204" pitchFamily="34" charset="0"/>
              </a:rPr>
            </a:br>
            <a:r>
              <a:rPr lang="en-GB" sz="800" dirty="0" smtClean="0">
                <a:solidFill>
                  <a:schemeClr val="tx1">
                    <a:lumMod val="50000"/>
                    <a:lumOff val="50000"/>
                  </a:schemeClr>
                </a:solidFill>
                <a:latin typeface="Arial" panose="020B0604020202020204" pitchFamily="34" charset="0"/>
                <a:cs typeface="Arial" panose="020B0604020202020204" pitchFamily="34" charset="0"/>
              </a:rPr>
              <a:t>and </a:t>
            </a:r>
            <a:r>
              <a:rPr lang="en-GB" sz="800" dirty="0">
                <a:solidFill>
                  <a:schemeClr val="tx1">
                    <a:lumMod val="50000"/>
                    <a:lumOff val="50000"/>
                  </a:schemeClr>
                </a:solidFill>
                <a:latin typeface="Arial" panose="020B0604020202020204" pitchFamily="34" charset="0"/>
                <a:cs typeface="Arial" panose="020B0604020202020204" pitchFamily="34" charset="0"/>
              </a:rPr>
              <a:t>resources provided by NIHR Clinical Research Network: Wessex.</a:t>
            </a:r>
          </a:p>
        </p:txBody>
      </p:sp>
      <p:cxnSp>
        <p:nvCxnSpPr>
          <p:cNvPr id="11" name="Straight Connector 10"/>
          <p:cNvCxnSpPr/>
          <p:nvPr/>
        </p:nvCxnSpPr>
        <p:spPr>
          <a:xfrm>
            <a:off x="268772" y="6237312"/>
            <a:ext cx="8623708" cy="0"/>
          </a:xfrm>
          <a:prstGeom prst="line">
            <a:avLst/>
          </a:prstGeom>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661" y="44624"/>
            <a:ext cx="1802807" cy="425462"/>
          </a:xfrm>
          <a:prstGeom prst="rect">
            <a:avLst/>
          </a:prstGeom>
        </p:spPr>
      </p:pic>
      <p:sp>
        <p:nvSpPr>
          <p:cNvPr id="14" name="TextBox 13"/>
          <p:cNvSpPr txBox="1"/>
          <p:nvPr/>
        </p:nvSpPr>
        <p:spPr>
          <a:xfrm>
            <a:off x="179512" y="5373216"/>
            <a:ext cx="4968552" cy="1224136"/>
          </a:xfrm>
          <a:prstGeom prst="rect">
            <a:avLst/>
          </a:prstGeom>
        </p:spPr>
        <p:txBody>
          <a:bodyPr vert="horz" lIns="91440" tIns="45720" rIns="91440" bIns="45720" rtlCol="0" anchor="ctr">
            <a:noAutofit/>
          </a:bodyPr>
          <a:lstStyle>
            <a:defPPr>
              <a:defRPr lang="en-US"/>
            </a:defPPr>
            <a:lvl1pPr algn="ctr">
              <a:spcBef>
                <a:spcPct val="0"/>
              </a:spcBef>
              <a:buNone/>
              <a:defRPr sz="4800" b="1">
                <a:solidFill>
                  <a:srgbClr val="193E72"/>
                </a:solidFill>
                <a:latin typeface="Arial" panose="020B0604020202020204" pitchFamily="34" charset="0"/>
                <a:ea typeface="+mj-ea"/>
                <a:cs typeface="Arial" panose="020B0604020202020204" pitchFamily="34" charset="0"/>
              </a:defRPr>
            </a:lvl1pPr>
          </a:lstStyle>
          <a:p>
            <a:pPr algn="l"/>
            <a:r>
              <a:rPr lang="en-GB" sz="1100" dirty="0"/>
              <a:t>Southampton Clinical Research </a:t>
            </a:r>
            <a:r>
              <a:rPr lang="en-GB" sz="1100" dirty="0" smtClean="0"/>
              <a:t>Facility</a:t>
            </a:r>
            <a:br>
              <a:rPr lang="en-GB" sz="1100" dirty="0" smtClean="0"/>
            </a:br>
            <a:r>
              <a:rPr lang="en-GB" sz="1100" dirty="0" smtClean="0"/>
              <a:t>Southampton Biomedical Research Centre</a:t>
            </a:r>
            <a:endParaRPr lang="en-GB" sz="1100" dirty="0"/>
          </a:p>
        </p:txBody>
      </p:sp>
      <p:pic>
        <p:nvPicPr>
          <p:cNvPr id="10" name="Picture 9"/>
          <p:cNvPicPr>
            <a:picLocks noChangeAspect="1"/>
          </p:cNvPicPr>
          <p:nvPr/>
        </p:nvPicPr>
        <p:blipFill rotWithShape="1">
          <a:blip r:embed="rId3" cstate="print">
            <a:extLst>
              <a:ext uri="{28A0092B-C50C-407E-A947-70E740481C1C}">
                <a14:useLocalDpi xmlns:a14="http://schemas.microsoft.com/office/drawing/2010/main" val="0"/>
              </a:ext>
            </a:extLst>
          </a:blip>
          <a:srcRect t="41785" b="42628"/>
          <a:stretch/>
        </p:blipFill>
        <p:spPr>
          <a:xfrm>
            <a:off x="5916696" y="0"/>
            <a:ext cx="3512130" cy="547417"/>
          </a:xfrm>
          <a:prstGeom prst="rect">
            <a:avLst/>
          </a:prstGeom>
        </p:spPr>
      </p:pic>
    </p:spTree>
    <p:extLst>
      <p:ext uri="{BB962C8B-B14F-4D97-AF65-F5344CB8AC3E}">
        <p14:creationId xmlns:p14="http://schemas.microsoft.com/office/powerpoint/2010/main" val="27531043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4"/>
            <a:ext cx="8229600" cy="436910"/>
          </a:xfrm>
        </p:spPr>
        <p:txBody>
          <a:bodyPr>
            <a:noAutofit/>
          </a:bodyPr>
          <a:lstStyle/>
          <a:p>
            <a:pPr algn="l"/>
            <a:endParaRPr lang="en-GB" sz="3600" dirty="0">
              <a:solidFill>
                <a:schemeClr val="tx2">
                  <a:lumMod val="50000"/>
                </a:schemeClr>
              </a:solidFill>
            </a:endParaRPr>
          </a:p>
        </p:txBody>
      </p:sp>
      <p:sp>
        <p:nvSpPr>
          <p:cNvPr id="3" name="Content Placeholder 2"/>
          <p:cNvSpPr>
            <a:spLocks noGrp="1"/>
          </p:cNvSpPr>
          <p:nvPr>
            <p:ph idx="1"/>
          </p:nvPr>
        </p:nvSpPr>
        <p:spPr>
          <a:xfrm>
            <a:off x="457200" y="1744217"/>
            <a:ext cx="8229600" cy="4349080"/>
          </a:xfrm>
        </p:spPr>
        <p:txBody>
          <a:bodyPr>
            <a:normAutofit/>
          </a:bodyPr>
          <a:lstStyle/>
          <a:p>
            <a:endParaRPr lang="en-GB" sz="2800" dirty="0"/>
          </a:p>
        </p:txBody>
      </p:sp>
      <p:sp>
        <p:nvSpPr>
          <p:cNvPr id="5" name="TextBox 4"/>
          <p:cNvSpPr txBox="1"/>
          <p:nvPr/>
        </p:nvSpPr>
        <p:spPr>
          <a:xfrm>
            <a:off x="268772" y="6309320"/>
            <a:ext cx="8623708" cy="584775"/>
          </a:xfrm>
          <a:prstGeom prst="rect">
            <a:avLst/>
          </a:prstGeom>
          <a:noFill/>
        </p:spPr>
        <p:txBody>
          <a:bodyPr wrap="square" rtlCol="0">
            <a:spAutoFit/>
          </a:bodyPr>
          <a:lstStyle/>
          <a:p>
            <a:pPr algn="ctr"/>
            <a:r>
              <a:rPr lang="en-GB" sz="800" dirty="0">
                <a:solidFill>
                  <a:schemeClr val="tx1">
                    <a:lumMod val="50000"/>
                    <a:lumOff val="50000"/>
                  </a:schemeClr>
                </a:solidFill>
                <a:latin typeface="Arial" panose="020B0604020202020204" pitchFamily="34" charset="0"/>
                <a:cs typeface="Arial" panose="020B0604020202020204" pitchFamily="34" charset="0"/>
              </a:rPr>
              <a:t>Clinical research in Southampton is a partnership between University Hospital Southampton NHS Foundation Trust and the University of Southampton, combining clinical and scientific excellence. All of our work is enabled by funding from the National Institute for Health Research (NIHR) either directly or indirectly. This includes support from our NIHR Biomedical Research Centre,  NIHR Clinical Research Facility, NIHR/CRUK Experimental Cancer Medicine Centre, </a:t>
            </a:r>
            <a:r>
              <a:rPr lang="en-GB" sz="800" dirty="0" err="1">
                <a:solidFill>
                  <a:schemeClr val="tx1">
                    <a:lumMod val="50000"/>
                    <a:lumOff val="50000"/>
                  </a:schemeClr>
                </a:solidFill>
                <a:latin typeface="Arial" panose="020B0604020202020204" pitchFamily="34" charset="0"/>
                <a:cs typeface="Arial" panose="020B0604020202020204" pitchFamily="34" charset="0"/>
              </a:rPr>
              <a:t>UoS</a:t>
            </a:r>
            <a:r>
              <a:rPr lang="en-GB" sz="800" dirty="0">
                <a:solidFill>
                  <a:schemeClr val="tx1">
                    <a:lumMod val="50000"/>
                    <a:lumOff val="50000"/>
                  </a:schemeClr>
                </a:solidFill>
                <a:latin typeface="Arial" panose="020B0604020202020204" pitchFamily="34" charset="0"/>
                <a:cs typeface="Arial" panose="020B0604020202020204" pitchFamily="34" charset="0"/>
              </a:rPr>
              <a:t> Clinical Trials Unit, </a:t>
            </a:r>
            <a:br>
              <a:rPr lang="en-GB" sz="800" dirty="0">
                <a:solidFill>
                  <a:schemeClr val="tx1">
                    <a:lumMod val="50000"/>
                    <a:lumOff val="50000"/>
                  </a:schemeClr>
                </a:solidFill>
                <a:latin typeface="Arial" panose="020B0604020202020204" pitchFamily="34" charset="0"/>
                <a:cs typeface="Arial" panose="020B0604020202020204" pitchFamily="34" charset="0"/>
              </a:rPr>
            </a:br>
            <a:r>
              <a:rPr lang="en-GB" sz="800" dirty="0">
                <a:solidFill>
                  <a:schemeClr val="tx1">
                    <a:lumMod val="50000"/>
                    <a:lumOff val="50000"/>
                  </a:schemeClr>
                </a:solidFill>
                <a:latin typeface="Arial" panose="020B0604020202020204" pitchFamily="34" charset="0"/>
                <a:cs typeface="Arial" panose="020B0604020202020204" pitchFamily="34" charset="0"/>
              </a:rPr>
              <a:t>and resources provided by NIHR Clinical Research Network: Wessex.</a:t>
            </a:r>
            <a:endParaRPr lang="en-GB" sz="800" dirty="0">
              <a:solidFill>
                <a:schemeClr val="tx1">
                  <a:lumMod val="50000"/>
                  <a:lumOff val="50000"/>
                </a:schemeClr>
              </a:solidFill>
              <a:latin typeface="Arial" panose="020B0604020202020204" pitchFamily="34" charset="0"/>
              <a:cs typeface="Arial" panose="020B0604020202020204" pitchFamily="34" charset="0"/>
            </a:endParaRPr>
          </a:p>
        </p:txBody>
      </p:sp>
      <p:cxnSp>
        <p:nvCxnSpPr>
          <p:cNvPr id="7" name="Straight Connector 6"/>
          <p:cNvCxnSpPr/>
          <p:nvPr/>
        </p:nvCxnSpPr>
        <p:spPr>
          <a:xfrm>
            <a:off x="421172" y="6237312"/>
            <a:ext cx="8623708" cy="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rotWithShape="1">
          <a:blip r:embed="rId2" cstate="print">
            <a:extLst>
              <a:ext uri="{28A0092B-C50C-407E-A947-70E740481C1C}">
                <a14:useLocalDpi xmlns:a14="http://schemas.microsoft.com/office/drawing/2010/main" val="0"/>
              </a:ext>
            </a:extLst>
          </a:blip>
          <a:srcRect t="41785" b="42628"/>
          <a:stretch/>
        </p:blipFill>
        <p:spPr>
          <a:xfrm>
            <a:off x="5916696" y="0"/>
            <a:ext cx="3512130" cy="547417"/>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661" y="44624"/>
            <a:ext cx="1802807" cy="425462"/>
          </a:xfrm>
          <a:prstGeom prst="rect">
            <a:avLst/>
          </a:prstGeom>
        </p:spPr>
      </p:pic>
    </p:spTree>
    <p:extLst>
      <p:ext uri="{BB962C8B-B14F-4D97-AF65-F5344CB8AC3E}">
        <p14:creationId xmlns:p14="http://schemas.microsoft.com/office/powerpoint/2010/main" val="31438775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155</Words>
  <Application>Microsoft Office PowerPoint</Application>
  <PresentationFormat>On-screen Show (4:3)</PresentationFormat>
  <Paragraphs>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Title</vt:lpstr>
      <vt:lpstr>PowerPoint Presentation</vt:lpstr>
    </vt:vector>
  </TitlesOfParts>
  <Company>UHS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"patisa"</dc:creator>
  <cp:lastModifiedBy>Patise, Anuchana</cp:lastModifiedBy>
  <cp:revision>20</cp:revision>
  <dcterms:created xsi:type="dcterms:W3CDTF">2019-03-12T22:12:30Z</dcterms:created>
  <dcterms:modified xsi:type="dcterms:W3CDTF">2019-05-14T14:45:40Z</dcterms:modified>
</cp:coreProperties>
</file>